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sldIdLst>
    <p:sldId id="259" r:id="rId4"/>
    <p:sldId id="257" r:id="rId5"/>
    <p:sldId id="261" r:id="rId6"/>
    <p:sldId id="262" r:id="rId7"/>
    <p:sldId id="267" r:id="rId8"/>
    <p:sldId id="265" r:id="rId9"/>
    <p:sldId id="264" r:id="rId10"/>
    <p:sldId id="268" r:id="rId11"/>
    <p:sldId id="263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3"/>
    <p:restoredTop sz="74074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4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647AA-9B79-4BA2-A8ED-505E2E011D0F}" type="datetimeFigureOut">
              <a:rPr lang="de-DE" smtClean="0"/>
              <a:t>20.11.2024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DFBD-4EE5-4E0D-816B-2E18D9328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76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82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2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26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73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25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43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08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6F9FA1D-5C2B-FE43-9C40-0E685FDF2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0FAD6C82-4C2D-E141-B65A-9812C382D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2262" y="4006772"/>
            <a:ext cx="9770861" cy="1350169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75017-6952-E649-A76F-1567307228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2264" y="5356941"/>
            <a:ext cx="9768618" cy="70246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5612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D7A79F4F-7342-F848-A625-0850A4893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49" y="1273885"/>
            <a:ext cx="11544302" cy="6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Überschrift, Arial, 24 </a:t>
            </a:r>
            <a:r>
              <a:rPr lang="de-DE" altLang="de-DE" dirty="0" err="1"/>
              <a:t>pt</a:t>
            </a:r>
            <a:r>
              <a:rPr lang="de-DE" altLang="de-DE" dirty="0"/>
              <a:t>., fett, 1-zeilig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C6A718D-BFDA-4F48-A8DB-EFCE291BF392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23849" y="1943919"/>
            <a:ext cx="11544302" cy="42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Symbol" pitchFamily="2" charset="2"/>
              <a:buChar char="-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Systemschrift"/>
              <a:buChar char="»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9143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0B01DD1-B3F6-DDBA-973D-F9A5CDA3B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2EEA4F4-2B08-F844-A259-8182184C05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D7B2F6CD-1BC1-6C49-A56D-32832E22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49" y="1273885"/>
            <a:ext cx="11544302" cy="6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Überschrift, Arial, 24 </a:t>
            </a:r>
            <a:r>
              <a:rPr lang="de-DE" altLang="de-DE" dirty="0" err="1"/>
              <a:t>pt</a:t>
            </a:r>
            <a:r>
              <a:rPr lang="de-DE" altLang="de-DE" dirty="0"/>
              <a:t>., fett, 1-zeilig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ADB99E7E-E485-DD45-9D53-9A84602D0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49" y="1943919"/>
            <a:ext cx="11544302" cy="42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Hier entweder Fließtext oder Aufzählungspunkte. Der Text bei Aufzählungspunkten hat immer einen Abstand von 0,5cm zum Punkt.</a:t>
            </a:r>
            <a:br>
              <a:rPr lang="de-DE" altLang="de-DE" dirty="0"/>
            </a:br>
            <a:endParaRPr lang="de-DE" altLang="de-DE" dirty="0"/>
          </a:p>
          <a:p>
            <a:pPr lvl="1"/>
            <a:r>
              <a:rPr lang="de-DE" altLang="de-DE" dirty="0"/>
              <a:t>Maximal 3 Ebenen sind vorgesehen.</a:t>
            </a:r>
          </a:p>
          <a:p>
            <a:pPr lvl="1"/>
            <a:endParaRPr lang="de-DE" altLang="de-DE" dirty="0"/>
          </a:p>
          <a:p>
            <a:pPr lvl="2"/>
            <a:r>
              <a:rPr lang="de-DE" altLang="de-DE" dirty="0"/>
              <a:t>Zwischen den einzelnen Aufzählungspunkte sollte ein kleiner Abstand sein. Diesen kann man bspw. durch eine Leerzeile erhalten.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18458EF0-62AA-1742-B3D1-360F2A97C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23784" y="6552000"/>
            <a:ext cx="514732" cy="3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6B29B22-80AE-404E-8700-79831D94C8B9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‹Nr.›</a:t>
            </a:fld>
            <a:endParaRPr lang="de-DE" alt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2030-30F2-3F4E-B692-322EA70B8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2" y="2753915"/>
            <a:ext cx="9770861" cy="135016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chemeClr val="tx1"/>
                </a:solidFill>
              </a:rPr>
              <a:t>SOUNDS WRONG 2024</a:t>
            </a:r>
            <a:br>
              <a:rPr lang="de-DE" sz="3600" b="1" dirty="0">
                <a:solidFill>
                  <a:schemeClr val="tx1"/>
                </a:solidFill>
              </a:rPr>
            </a:br>
            <a:r>
              <a:rPr lang="de-DE" sz="3600" b="1" dirty="0">
                <a:solidFill>
                  <a:schemeClr val="tx1"/>
                </a:solidFill>
              </a:rPr>
              <a:t>Kampagne „Melden statt teilen“</a:t>
            </a:r>
            <a:br>
              <a:rPr lang="de-DE" sz="3600" b="1" dirty="0">
                <a:solidFill>
                  <a:schemeClr val="tx1"/>
                </a:solidFill>
              </a:rPr>
            </a:br>
            <a:br>
              <a:rPr lang="de-DE" sz="3600" b="1" dirty="0">
                <a:solidFill>
                  <a:schemeClr val="bg1"/>
                </a:solidFill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1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Flyer für Schüler/innen, Eltern und Lehrkräfte &amp; Plakat </a:t>
            </a:r>
            <a:r>
              <a:rPr lang="de-DE" sz="1050" dirty="0"/>
              <a:t>bestellbar im Medienportal</a:t>
            </a:r>
          </a:p>
        </p:txBody>
      </p:sp>
      <p:pic>
        <p:nvPicPr>
          <p:cNvPr id="5" name="Inhaltsplatzhalter 4" descr="Ein Bild, das Text, Flyer, Werbung, Broschüre enthält.">
            <a:extLst>
              <a:ext uri="{FF2B5EF4-FFF2-40B4-BE49-F238E27FC236}">
                <a16:creationId xmlns:a16="http://schemas.microsoft.com/office/drawing/2014/main" id="{E8267F36-942F-2649-FC97-4DAADAEC8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0330" y="1589729"/>
            <a:ext cx="5314785" cy="5338407"/>
          </a:xfrm>
        </p:spPr>
      </p:pic>
      <p:pic>
        <p:nvPicPr>
          <p:cNvPr id="8" name="Grafik 7" descr="Ein Bild, das Text, Menschliches Gesicht, Person, Lächeln enthält.">
            <a:extLst>
              <a:ext uri="{FF2B5EF4-FFF2-40B4-BE49-F238E27FC236}">
                <a16:creationId xmlns:a16="http://schemas.microsoft.com/office/drawing/2014/main" id="{87ABE82B-C76C-D1C1-1A68-56789BEB0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93" y="1589729"/>
            <a:ext cx="5086678" cy="5109285"/>
          </a:xfrm>
          <a:prstGeom prst="rect">
            <a:avLst/>
          </a:prstGeom>
        </p:spPr>
      </p:pic>
      <p:pic>
        <p:nvPicPr>
          <p:cNvPr id="10" name="Grafik 9" descr="Ein Bild, das Text, Menschliches Gesicht, Werbung, Flyer enthält.&#10;&#10;Automatisch generierte Beschreibung">
            <a:extLst>
              <a:ext uri="{FF2B5EF4-FFF2-40B4-BE49-F238E27FC236}">
                <a16:creationId xmlns:a16="http://schemas.microsoft.com/office/drawing/2014/main" id="{BA724E42-74CD-947C-977C-2F5FF1A6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365" y="1608902"/>
            <a:ext cx="5167652" cy="5190620"/>
          </a:xfrm>
          <a:prstGeom prst="rect">
            <a:avLst/>
          </a:prstGeom>
        </p:spPr>
      </p:pic>
      <p:pic>
        <p:nvPicPr>
          <p:cNvPr id="12" name="Grafik 11" descr="Ein Bild, das Text, Kleidung, Menschliches Gesicht, Mann enthält.&#10;&#10;Automatisch generierte Beschreibung">
            <a:extLst>
              <a:ext uri="{FF2B5EF4-FFF2-40B4-BE49-F238E27FC236}">
                <a16:creationId xmlns:a16="http://schemas.microsoft.com/office/drawing/2014/main" id="{01ABFF86-A453-A3FC-D478-22C285447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862" y="1926662"/>
            <a:ext cx="3501631" cy="47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der Kampagne „Melden statt Teilen“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Zielgruppe: Kinder und Jugendliche</a:t>
            </a:r>
          </a:p>
          <a:p>
            <a:r>
              <a:rPr lang="de-DE" sz="2000" dirty="0"/>
              <a:t>Überwindung der abschreckenden Wirkung des Themas Kinder- und Jugendpornographie / Missbrauchsdarstellungen</a:t>
            </a:r>
          </a:p>
          <a:p>
            <a:r>
              <a:rPr lang="de-DE" sz="2000" dirty="0"/>
              <a:t>„Abholen“ der Zielgruppe durch zielgruppengerechte Ansprache und Design</a:t>
            </a:r>
          </a:p>
          <a:p>
            <a:r>
              <a:rPr lang="de-DE" sz="2000" dirty="0"/>
              <a:t>Beispiele aus deren Lebensrealität, um psychologischen Zugangsbarrieren zu durchbrechen</a:t>
            </a:r>
          </a:p>
          <a:p>
            <a:pPr lvl="1"/>
            <a:r>
              <a:rPr lang="de-DE" sz="2000" dirty="0"/>
              <a:t>Sexting und Selbstfilmer</a:t>
            </a:r>
          </a:p>
          <a:p>
            <a:pPr lvl="1"/>
            <a:r>
              <a:rPr lang="de-DE" sz="2000" dirty="0"/>
              <a:t>Missbräuchliches Weiterleiten</a:t>
            </a:r>
          </a:p>
          <a:p>
            <a:r>
              <a:rPr lang="de-DE" sz="2000" dirty="0"/>
              <a:t>Verbreitung von Missbrauchsdarstellungen bleibt Hauptthema</a:t>
            </a:r>
          </a:p>
          <a:p>
            <a:r>
              <a:rPr lang="de-DE" sz="2000" dirty="0"/>
              <a:t>Berücksichtigung der Gesetzesänderung bzgl. Strafmaß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98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„Melden statt Teilen“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Start: 10. Oktober 2024</a:t>
            </a:r>
          </a:p>
          <a:p>
            <a:endParaRPr lang="de-DE" sz="2000" dirty="0"/>
          </a:p>
          <a:p>
            <a:r>
              <a:rPr lang="de-DE" sz="2000" dirty="0"/>
              <a:t>soundswrong.de</a:t>
            </a:r>
          </a:p>
          <a:p>
            <a:pPr lvl="1"/>
            <a:r>
              <a:rPr lang="de-DE" sz="2000" dirty="0"/>
              <a:t>jugendgerechte „Melden statt teilen“ Landingpage und Integration der bisherigen Inhalte</a:t>
            </a:r>
          </a:p>
          <a:p>
            <a:r>
              <a:rPr lang="de-DE" sz="2000" dirty="0" err="1"/>
              <a:t>Social</a:t>
            </a:r>
            <a:r>
              <a:rPr lang="de-DE" sz="2000" dirty="0"/>
              <a:t>-Media-Kampagne inkl. </a:t>
            </a:r>
            <a:r>
              <a:rPr lang="de-DE" sz="2000" dirty="0" err="1"/>
              <a:t>TikTok</a:t>
            </a:r>
            <a:endParaRPr lang="de-DE" sz="2000" dirty="0"/>
          </a:p>
          <a:p>
            <a:r>
              <a:rPr lang="de-DE" sz="2000" dirty="0"/>
              <a:t>Ströer-Großplakat-Kampagne </a:t>
            </a:r>
          </a:p>
          <a:p>
            <a:r>
              <a:rPr lang="de-DE" sz="2000" dirty="0"/>
              <a:t>Neues Video</a:t>
            </a:r>
          </a:p>
          <a:p>
            <a:r>
              <a:rPr lang="de-DE" sz="2000" dirty="0"/>
              <a:t>Gamification-Ansatz</a:t>
            </a:r>
          </a:p>
          <a:p>
            <a:r>
              <a:rPr lang="de-DE" sz="2000" dirty="0"/>
              <a:t>Schulkampagne mit Info-Screen-Inhalten, Plakaten und Postkarten</a:t>
            </a:r>
          </a:p>
          <a:p>
            <a:r>
              <a:rPr lang="de-DE" sz="2000" dirty="0"/>
              <a:t>Neue Plakate und Info-Flyer für Schüler, Lehrer und Eltern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82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Großplakat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sz="2000" dirty="0"/>
              <a:t>Bundesweite Straßenschaltung </a:t>
            </a:r>
          </a:p>
          <a:p>
            <a:r>
              <a:rPr lang="de-DE" sz="2000" dirty="0"/>
              <a:t>Zeitraum 11.10. - 19.11.2024</a:t>
            </a:r>
          </a:p>
          <a:p>
            <a:r>
              <a:rPr lang="de-DE" sz="2000" dirty="0"/>
              <a:t>2.750 Großflächen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5C96A3-D873-4B28-1596-3226B2552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1265149"/>
            <a:ext cx="6969760" cy="49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soundswrong.de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sz="2000" dirty="0"/>
              <a:t>Neue jugendgerechte Landingpage</a:t>
            </a:r>
          </a:p>
          <a:p>
            <a:r>
              <a:rPr lang="de-DE" sz="2000" dirty="0"/>
              <a:t>Fokus auf „Melden statt teilen“</a:t>
            </a:r>
          </a:p>
          <a:p>
            <a:r>
              <a:rPr lang="de-DE" sz="2000" dirty="0"/>
              <a:t>Anpassung der bisherigen Website </a:t>
            </a:r>
          </a:p>
          <a:p>
            <a:r>
              <a:rPr lang="de-DE" sz="2000" dirty="0"/>
              <a:t>Look and </a:t>
            </a:r>
            <a:r>
              <a:rPr lang="de-DE" sz="2000" dirty="0" err="1"/>
              <a:t>Feel</a:t>
            </a:r>
            <a:r>
              <a:rPr lang="de-DE" sz="2000" dirty="0"/>
              <a:t> weniger düster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C37314-9091-34EA-54C2-A05E78BE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30" y="1640926"/>
            <a:ext cx="7169829" cy="39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-Media-Kampagne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sz="2000" dirty="0"/>
              <a:t>Fokus auf Reels</a:t>
            </a:r>
          </a:p>
          <a:p>
            <a:r>
              <a:rPr lang="de-DE" sz="2000" dirty="0"/>
              <a:t>Zielgruppengerechte Ansprache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63F3A6-7330-779B-D8A8-5EA0513B6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81"/>
          <a:stretch/>
        </p:blipFill>
        <p:spPr>
          <a:xfrm>
            <a:off x="4847572" y="1102289"/>
            <a:ext cx="6717088" cy="52797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ABC4E5-3117-9BA2-2DC1-D199A77F02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091"/>
          <a:stretch/>
        </p:blipFill>
        <p:spPr>
          <a:xfrm>
            <a:off x="5038975" y="3158462"/>
            <a:ext cx="1808301" cy="18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pPr>
              <a:lnSpc>
                <a:spcPct val="110000"/>
              </a:lnSpc>
            </a:pPr>
            <a:r>
              <a:rPr lang="de-DE" sz="1800" dirty="0"/>
              <a:t>Das Video richtet sich direkt an Jugendliche </a:t>
            </a:r>
            <a:br>
              <a:rPr lang="de-DE" sz="1800" dirty="0"/>
            </a:br>
            <a:r>
              <a:rPr lang="de-DE" sz="1800" dirty="0"/>
              <a:t>und zeigt spielerisch, wie schnell sich strafbare</a:t>
            </a:r>
            <a:br>
              <a:rPr lang="de-DE" sz="1800" dirty="0"/>
            </a:br>
            <a:r>
              <a:rPr lang="de-DE" sz="1800" dirty="0"/>
              <a:t>Nacktfotos in Chatgruppen verbreiten können </a:t>
            </a:r>
            <a:br>
              <a:rPr lang="de-DE" sz="1800" dirty="0"/>
            </a:br>
            <a:r>
              <a:rPr lang="de-DE" sz="1800" dirty="0"/>
              <a:t>– und was die richtige Reaktion darauf ist: </a:t>
            </a:r>
            <a:br>
              <a:rPr lang="de-DE" sz="1800" dirty="0"/>
            </a:br>
            <a:r>
              <a:rPr lang="de-DE" sz="1800" dirty="0"/>
              <a:t>Melden statt teilen.</a:t>
            </a:r>
          </a:p>
          <a:p>
            <a:r>
              <a:rPr lang="de-DE" sz="1800" dirty="0"/>
              <a:t>Typische Situation: Gaming-Chat</a:t>
            </a:r>
          </a:p>
          <a:p>
            <a:pPr marL="228600" lvl="1">
              <a:spcBef>
                <a:spcPts val="1000"/>
              </a:spcBef>
            </a:pPr>
            <a:r>
              <a:rPr lang="de-DE" sz="1800" dirty="0"/>
              <a:t>Dunkler Botschafter: ungutes Bauchgefühl</a:t>
            </a:r>
          </a:p>
          <a:p>
            <a:pPr marL="228600" lvl="1">
              <a:spcBef>
                <a:spcPts val="1000"/>
              </a:spcBef>
            </a:pPr>
            <a:r>
              <a:rPr lang="de-DE" sz="1800" dirty="0"/>
              <a:t>Oranger Botschafter: Entscheidung fürs Melden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39A287-2104-48CC-2C67-7297BFD5B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58" y="1313336"/>
            <a:ext cx="2673859" cy="4724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655B229-54CF-5C6F-C581-15FD88D26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59" y="1313336"/>
            <a:ext cx="259468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9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Stop</a:t>
            </a:r>
            <a:r>
              <a:rPr lang="de-DE" dirty="0"/>
              <a:t>-Sharing-Game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sz="2000" dirty="0"/>
              <a:t>Game-Chat-Game </a:t>
            </a:r>
          </a:p>
          <a:p>
            <a:r>
              <a:rPr lang="de-DE" sz="2000" dirty="0"/>
              <a:t>Typisches Jugend-Game </a:t>
            </a:r>
          </a:p>
          <a:p>
            <a:pPr lvl="1"/>
            <a:r>
              <a:rPr lang="de-DE" sz="2000" dirty="0"/>
              <a:t>Inkl. Frage-Antwort-Breaks</a:t>
            </a:r>
          </a:p>
          <a:p>
            <a:pPr marL="228600" lvl="1">
              <a:spcBef>
                <a:spcPts val="1000"/>
              </a:spcBef>
            </a:pPr>
            <a:r>
              <a:rPr lang="de-DE" sz="2000" dirty="0"/>
              <a:t>Online-Game für Mobile und Desktop</a:t>
            </a:r>
          </a:p>
          <a:p>
            <a:pPr marL="228600" lvl="1">
              <a:spcBef>
                <a:spcPts val="1000"/>
              </a:spcBef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7A465-CA57-963A-9B16-44F7BF89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66" y="1687539"/>
            <a:ext cx="2298668" cy="40403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FB5B76-0430-5791-1B74-BF73410C8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1" y="1687539"/>
            <a:ext cx="2298668" cy="4074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A0DB9F-2080-C4BF-5912-6D28D71E1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036" y="1687539"/>
            <a:ext cx="2298669" cy="40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3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Schulmedien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sz="2000" dirty="0"/>
              <a:t>28. Oktober - 4. Dezember 2024</a:t>
            </a:r>
          </a:p>
          <a:p>
            <a:r>
              <a:rPr lang="de-DE" sz="2000" dirty="0"/>
              <a:t>Digitale Zukunftssäulen in 300 Schulen</a:t>
            </a:r>
          </a:p>
          <a:p>
            <a:pPr lvl="1"/>
            <a:r>
              <a:rPr lang="de-DE" sz="2000" dirty="0"/>
              <a:t>10 Sekunden Spot mit 10 Ausstrahlungen pro Stunde</a:t>
            </a:r>
          </a:p>
          <a:p>
            <a:r>
              <a:rPr lang="de-DE" sz="2000" dirty="0"/>
              <a:t>160.000 „</a:t>
            </a:r>
            <a:r>
              <a:rPr lang="de-DE" sz="2000" dirty="0" err="1"/>
              <a:t>Swipe</a:t>
            </a:r>
            <a:r>
              <a:rPr lang="de-DE" sz="2000" dirty="0"/>
              <a:t> aus der Reihe“ Schoolcards in 800 Schulen </a:t>
            </a:r>
          </a:p>
          <a:p>
            <a:r>
              <a:rPr lang="de-DE" sz="2000" dirty="0"/>
              <a:t>1.600 Schulposter A2 in 800 Schulen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E6E210-1B50-CAA8-BA82-4F693BE97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931" y="937606"/>
            <a:ext cx="4001220" cy="544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Inhal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D0ACE42057A84CA8775C90B6B1EB9E" ma:contentTypeVersion="13" ma:contentTypeDescription="Ein neues Dokument erstellen." ma:contentTypeScope="" ma:versionID="b18dbab89179acebca4aacf45e8709b1">
  <xsd:schema xmlns:xsd="http://www.w3.org/2001/XMLSchema" xmlns:xs="http://www.w3.org/2001/XMLSchema" xmlns:p="http://schemas.microsoft.com/office/2006/metadata/properties" xmlns:ns2="6bf2974e-3f78-488e-9002-489c7b36d2cb" xmlns:ns3="cd66045b-cddb-41ff-aa90-b7f9a2875745" targetNamespace="http://schemas.microsoft.com/office/2006/metadata/properties" ma:root="true" ma:fieldsID="26978e1403799cc9239e4e65783053f7" ns2:_="" ns3:_="">
    <xsd:import namespace="6bf2974e-3f78-488e-9002-489c7b36d2cb"/>
    <xsd:import namespace="cd66045b-cddb-41ff-aa90-b7f9a28757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974e-3f78-488e-9002-489c7b36d2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62167f3-8462-44cd-b2e5-27a260464dc9}" ma:internalName="TaxCatchAll" ma:showField="CatchAllData" ma:web="6bf2974e-3f78-488e-9002-489c7b36d2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6045b-cddb-41ff-aa90-b7f9a2875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c5b9bac2-da4e-4bd5-9334-765c0f85f0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931F9-51A9-43A8-B702-00F9F786D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2974e-3f78-488e-9002-489c7b36d2cb"/>
    <ds:schemaRef ds:uri="cd66045b-cddb-41ff-aa90-b7f9a2875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17C599-C17A-4417-BD58-4AB42AE3B8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PresentationFormat>Breitbild</PresentationFormat>
  <Paragraphs>64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Symbol</vt:lpstr>
      <vt:lpstr>Systemschrift</vt:lpstr>
      <vt:lpstr>Master Inhalt </vt:lpstr>
      <vt:lpstr>SOUNDS WRONG 2024 Kampagne „Melden statt teilen“  </vt:lpstr>
      <vt:lpstr>Ziele der Kampagne „Melden statt Teilen“</vt:lpstr>
      <vt:lpstr>„Melden statt Teilen“</vt:lpstr>
      <vt:lpstr>Großplakat </vt:lpstr>
      <vt:lpstr>soundswrong.de</vt:lpstr>
      <vt:lpstr>Social-Media-Kampagne  </vt:lpstr>
      <vt:lpstr>Video</vt:lpstr>
      <vt:lpstr>Stop-Sharing-Game</vt:lpstr>
      <vt:lpstr>Schulmedien</vt:lpstr>
      <vt:lpstr>Flyer für Schüler/innen, Eltern und Lehrkräfte &amp; Plakat bestellbar im Medienportal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2021-04-27T07:09:27Z</dcterms:created>
  <dcterms:modified xsi:type="dcterms:W3CDTF">2024-11-20T18:24:25Z</dcterms:modified>
</cp:coreProperties>
</file>